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60" r:id="rId5"/>
    <p:sldId id="258" r:id="rId6"/>
    <p:sldId id="261" r:id="rId7"/>
    <p:sldId id="308" r:id="rId8"/>
    <p:sldId id="263" r:id="rId9"/>
    <p:sldId id="264" r:id="rId11"/>
    <p:sldId id="266" r:id="rId12"/>
    <p:sldId id="307" r:id="rId13"/>
    <p:sldId id="273" r:id="rId14"/>
    <p:sldId id="278" r:id="rId15"/>
    <p:sldId id="280" r:id="rId16"/>
    <p:sldId id="281" r:id="rId17"/>
    <p:sldId id="283" r:id="rId18"/>
    <p:sldId id="284" r:id="rId19"/>
    <p:sldId id="287" r:id="rId20"/>
    <p:sldId id="289" r:id="rId21"/>
    <p:sldId id="288" r:id="rId22"/>
    <p:sldId id="292" r:id="rId23"/>
    <p:sldId id="293" r:id="rId24"/>
    <p:sldId id="309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2" r:id="rId33"/>
    <p:sldId id="311" r:id="rId34"/>
    <p:sldId id="303" r:id="rId35"/>
    <p:sldId id="304" r:id="rId36"/>
    <p:sldId id="310" r:id="rId37"/>
    <p:sldId id="313" r:id="rId38"/>
    <p:sldId id="312" r:id="rId39"/>
    <p:sldId id="314" r:id="rId40"/>
    <p:sldId id="316" r:id="rId41"/>
    <p:sldId id="317" r:id="rId42"/>
    <p:sldId id="315" r:id="rId43"/>
    <p:sldId id="318" r:id="rId44"/>
    <p:sldId id="320" r:id="rId45"/>
    <p:sldId id="305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Hand Pose Estimation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deyuzhou</a:t>
            </a:r>
            <a:endParaRPr lang="en-US" altLang="zh-CN"/>
          </a:p>
          <a:p>
            <a:r>
              <a:rPr lang="en-US" altLang="zh-CN"/>
              <a:t>2020.08.28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Hand Pose Estimation: A Survey 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(2019)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Depth-based Approach</a:t>
            </a:r>
            <a:endParaRPr lang="en-US" altLang="zh-CN"/>
          </a:p>
          <a:p>
            <a:pPr lvl="1"/>
            <a:r>
              <a:rPr lang="en-US" altLang="en-GB"/>
              <a:t>3D CNNs for efficient and robust HPE from single depth images (Ge et al., CVPR 2017)</a:t>
            </a:r>
            <a:endParaRPr lang="en-US" altLang="en-GB"/>
          </a:p>
          <a:p>
            <a:pPr lvl="2"/>
            <a:r>
              <a:rPr lang="en-US" altLang="en-GB"/>
              <a:t>A depth map of hand</a:t>
            </a:r>
            <a:endParaRPr lang="en-US" altLang="en-GB"/>
          </a:p>
          <a:p>
            <a:pPr lvl="2"/>
            <a:r>
              <a:rPr lang="en-US" altLang="en-GB"/>
              <a:t>Coordinate values of 21 hand joints</a:t>
            </a:r>
            <a:endParaRPr lang="en-US" altLang="en-GB"/>
          </a:p>
          <a:p>
            <a:pPr lvl="2"/>
            <a:r>
              <a:rPr lang="en-US" altLang="en-GB"/>
              <a:t>Send 3 generated 3D shapes, </a:t>
            </a:r>
            <a:r>
              <a:rPr lang="en-US" altLang="en-GB" b="1"/>
              <a:t>3D CNNs</a:t>
            </a:r>
            <a:r>
              <a:rPr lang="en-US" altLang="en-GB"/>
              <a:t>, concat the output vectors to FC and get the result</a:t>
            </a:r>
            <a:endParaRPr lang="en-US" altLang="en-GB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2380" y="4027170"/>
            <a:ext cx="4586605" cy="2699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uFillTx/>
                <a:latin typeface="Times New Roman" panose="02020603050405020304" charset="0"/>
                <a:sym typeface="+mn-ea"/>
              </a:rPr>
              <a:t>Hand Pose Estimation: A Survey </a:t>
            </a:r>
            <a:r>
              <a:rPr lang="en-US" altLang="zh-CN">
                <a:uFillTx/>
                <a:latin typeface="Times New Roman" panose="02020603050405020304" charset="0"/>
                <a:sym typeface="+mn-ea"/>
              </a:rPr>
              <a:t>(2019)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RGB-based Approach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/>
              <a:t>Learning to estimate 3d hand pose from single rgb images </a:t>
            </a:r>
            <a:r>
              <a:rPr lang="en-US" altLang="zh-CN"/>
              <a:t>(Wei et al., ICCV 2017)</a:t>
            </a:r>
            <a:endParaRPr lang="en-US" altLang="zh-CN"/>
          </a:p>
          <a:p>
            <a:pPr lvl="2"/>
            <a:r>
              <a:rPr lang="en-US" altLang="zh-CN"/>
              <a:t>An RGB image</a:t>
            </a:r>
            <a:endParaRPr lang="en-US" altLang="zh-CN"/>
          </a:p>
          <a:p>
            <a:pPr lvl="2"/>
            <a:r>
              <a:rPr lang="zh-CN" altLang="en-US"/>
              <a:t>Coordinate values of 21 hand joints</a:t>
            </a:r>
            <a:endParaRPr lang="zh-CN" altLang="en-US"/>
          </a:p>
          <a:p>
            <a:pPr lvl="2"/>
            <a:r>
              <a:rPr lang="zh-CN" altLang="en-US"/>
              <a:t>HandSegNet </a:t>
            </a:r>
            <a:r>
              <a:rPr lang="en-US" altLang="zh-CN"/>
              <a:t>to seg hand, PoseNet predicts </a:t>
            </a:r>
            <a:r>
              <a:rPr lang="en-US" altLang="zh-CN" b="1"/>
              <a:t>heatmap</a:t>
            </a:r>
            <a:r>
              <a:rPr lang="en-US" altLang="zh-CN"/>
              <a:t> for each hand joint, PosePrior(</a:t>
            </a:r>
            <a:r>
              <a:rPr lang="en-US" altLang="zh-CN" b="1"/>
              <a:t>regression</a:t>
            </a:r>
            <a:r>
              <a:rPr lang="en-US" altLang="zh-CN"/>
              <a:t>) transform 2D to 3D</a:t>
            </a:r>
            <a:endParaRPr lang="en-US" altLang="zh-CN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305" y="4366260"/>
            <a:ext cx="639445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uFillTx/>
                <a:latin typeface="Times New Roman" panose="02020603050405020304" charset="0"/>
                <a:sym typeface="+mn-ea"/>
              </a:rPr>
              <a:t>Hand Pose Estimation: A Survey </a:t>
            </a:r>
            <a:r>
              <a:rPr lang="en-US" altLang="zh-CN">
                <a:uFillTx/>
                <a:latin typeface="Times New Roman" panose="02020603050405020304" charset="0"/>
                <a:sym typeface="+mn-ea"/>
              </a:rPr>
              <a:t>(2019)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RGB-based Approach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/>
              <a:t>GANerated Hands for Real-Time 3D Hand Tracking from Monocular RGB </a:t>
            </a:r>
            <a:r>
              <a:rPr lang="en-GB" altLang="zh-CN"/>
              <a:t>(Mueller et al., CVPR 201</a:t>
            </a:r>
            <a:r>
              <a:rPr lang="en-US" altLang="en-GB"/>
              <a:t>8</a:t>
            </a:r>
            <a:r>
              <a:rPr lang="en-GB" altLang="zh-CN"/>
              <a:t>)</a:t>
            </a:r>
            <a:endParaRPr lang="en-GB" altLang="zh-CN"/>
          </a:p>
          <a:p>
            <a:pPr lvl="2"/>
            <a:r>
              <a:rPr lang="en-GB" altLang="zh-CN"/>
              <a:t>An RGB image</a:t>
            </a:r>
            <a:endParaRPr lang="en-GB" altLang="zh-CN"/>
          </a:p>
          <a:p>
            <a:pPr lvl="2"/>
            <a:r>
              <a:rPr lang="en-GB" altLang="zh-CN"/>
              <a:t>Coordinate values of 21 hand joints</a:t>
            </a:r>
            <a:endParaRPr lang="en-GB" altLang="zh-CN"/>
          </a:p>
          <a:p>
            <a:pPr lvl="2"/>
            <a:r>
              <a:rPr lang="en-US" altLang="en-GB"/>
              <a:t>Cycle Gan, Data augmentation</a:t>
            </a:r>
            <a:endParaRPr lang="en-GB" altLang="zh-CN"/>
          </a:p>
          <a:p>
            <a:pPr lvl="2"/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055" y="4343400"/>
            <a:ext cx="9025890" cy="2033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uFillTx/>
                <a:latin typeface="Times New Roman" panose="02020603050405020304" charset="0"/>
                <a:sym typeface="+mn-ea"/>
              </a:rPr>
              <a:t>Hand Pose Estimation: A Survey </a:t>
            </a:r>
            <a:r>
              <a:rPr lang="en-US" altLang="zh-CN">
                <a:uFillTx/>
                <a:latin typeface="Times New Roman" panose="02020603050405020304" charset="0"/>
                <a:sym typeface="+mn-ea"/>
              </a:rPr>
              <a:t>(2019)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RGBD-based Approach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/>
              <a:t>On the fusion of rgb and depth information for hand pose estimation. </a:t>
            </a:r>
            <a:r>
              <a:rPr lang="en-US" altLang="zh-CN"/>
              <a:t>(Kazakos et al., ICIP 2018)</a:t>
            </a:r>
            <a:endParaRPr lang="en-US" altLang="zh-CN"/>
          </a:p>
          <a:p>
            <a:pPr lvl="2"/>
            <a:r>
              <a:rPr lang="en-US" altLang="zh-CN"/>
              <a:t>An RGB and a depth images</a:t>
            </a:r>
            <a:endParaRPr lang="en-US" altLang="zh-CN"/>
          </a:p>
          <a:p>
            <a:pPr lvl="2"/>
            <a:r>
              <a:rPr lang="en-US" altLang="zh-CN"/>
              <a:t>Coordinate values of 21 hand joints</a:t>
            </a:r>
            <a:endParaRPr lang="en-US" altLang="zh-CN"/>
          </a:p>
          <a:p>
            <a:pPr lvl="2"/>
            <a:r>
              <a:rPr lang="en-US" altLang="zh-CN"/>
              <a:t>2-way CNN and fusion for regression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7125" y="4189730"/>
            <a:ext cx="7397750" cy="1987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uFillTx/>
                <a:latin typeface="Times New Roman" panose="02020603050405020304" charset="0"/>
                <a:sym typeface="+mn-ea"/>
              </a:rPr>
              <a:t>Hand Pose Estimation: A Survey </a:t>
            </a:r>
            <a:r>
              <a:rPr lang="en-US" altLang="zh-CN">
                <a:uFillTx/>
                <a:latin typeface="Times New Roman" panose="02020603050405020304" charset="0"/>
                <a:sym typeface="+mn-ea"/>
              </a:rPr>
              <a:t>(2019)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Summarization</a:t>
            </a:r>
            <a:endParaRPr lang="en-US" altLang="zh-CN"/>
          </a:p>
          <a:p>
            <a:pPr lvl="1"/>
            <a:r>
              <a:rPr lang="en-US" altLang="zh-CN"/>
              <a:t>Depth-based</a:t>
            </a:r>
            <a:endParaRPr lang="en-US" altLang="zh-CN"/>
          </a:p>
          <a:p>
            <a:pPr lvl="2"/>
            <a:r>
              <a:rPr lang="en-US" altLang="zh-CN"/>
              <a:t>Input</a:t>
            </a:r>
            <a:endParaRPr lang="en-US" altLang="zh-CN"/>
          </a:p>
          <a:p>
            <a:pPr lvl="3"/>
            <a:r>
              <a:rPr lang="en-US" altLang="zh-CN"/>
              <a:t>Single/Multiple</a:t>
            </a:r>
            <a:endParaRPr lang="en-US" altLang="zh-CN"/>
          </a:p>
          <a:p>
            <a:pPr lvl="3"/>
            <a:r>
              <a:rPr lang="en-US" altLang="zh-CN"/>
              <a:t>2D/3D</a:t>
            </a:r>
            <a:endParaRPr lang="en-US" altLang="zh-CN"/>
          </a:p>
          <a:p>
            <a:pPr lvl="2"/>
            <a:r>
              <a:rPr lang="en-US" altLang="zh-CN"/>
              <a:t>Architecture</a:t>
            </a:r>
            <a:endParaRPr lang="en-US" altLang="zh-CN"/>
          </a:p>
          <a:p>
            <a:pPr lvl="3"/>
            <a:r>
              <a:rPr lang="en-US" altLang="zh-CN"/>
              <a:t>2D/3D CNN</a:t>
            </a:r>
            <a:endParaRPr lang="en-US" altLang="zh-CN"/>
          </a:p>
          <a:p>
            <a:pPr lvl="3"/>
            <a:r>
              <a:rPr lang="en-US" altLang="zh-CN"/>
              <a:t>Cycle GAN</a:t>
            </a:r>
            <a:endParaRPr lang="en-US" altLang="zh-CN"/>
          </a:p>
          <a:p>
            <a:pPr lvl="2"/>
            <a:r>
              <a:rPr lang="en-US" altLang="zh-CN"/>
              <a:t>Prediction</a:t>
            </a:r>
            <a:endParaRPr lang="en-US" altLang="zh-CN"/>
          </a:p>
          <a:p>
            <a:pPr lvl="3"/>
            <a:r>
              <a:rPr lang="en-US" altLang="zh-CN"/>
              <a:t>Detection/Regression -&gt; Fusion</a:t>
            </a:r>
            <a:endParaRPr lang="en-US" altLang="zh-CN"/>
          </a:p>
          <a:p>
            <a:pPr lvl="3"/>
            <a:r>
              <a:rPr lang="en-US" altLang="zh-CN"/>
              <a:t>Fusion -&gt; Detection/Regression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uFillTx/>
                <a:latin typeface="Times New Roman" panose="02020603050405020304" charset="0"/>
                <a:sym typeface="+mn-ea"/>
              </a:rPr>
              <a:t>Hand Pose Estimation: A Survey </a:t>
            </a:r>
            <a:r>
              <a:rPr lang="en-US" altLang="zh-CN">
                <a:uFillTx/>
                <a:latin typeface="Times New Roman" panose="02020603050405020304" charset="0"/>
                <a:sym typeface="+mn-ea"/>
              </a:rPr>
              <a:t>(2019)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/>
              <a:t>Summarization</a:t>
            </a:r>
            <a:endParaRPr lang="en-US" altLang="zh-CN"/>
          </a:p>
          <a:p>
            <a:pPr lvl="1"/>
            <a:r>
              <a:rPr lang="en-US" altLang="zh-CN"/>
              <a:t>RGB-based</a:t>
            </a:r>
            <a:endParaRPr lang="en-US" altLang="zh-CN"/>
          </a:p>
          <a:p>
            <a:pPr lvl="2"/>
            <a:r>
              <a:rPr lang="en-US" altLang="zh-CN"/>
              <a:t>Segmentation</a:t>
            </a:r>
            <a:endParaRPr lang="en-US" altLang="zh-CN"/>
          </a:p>
          <a:p>
            <a:pPr lvl="3"/>
            <a:r>
              <a:rPr lang="en-US" altLang="zh-CN"/>
              <a:t>RGB range of skin</a:t>
            </a:r>
            <a:endParaRPr lang="en-US" altLang="zh-CN"/>
          </a:p>
          <a:p>
            <a:pPr lvl="3"/>
            <a:r>
              <a:rPr lang="en-US" altLang="zh-CN"/>
              <a:t>SegNet</a:t>
            </a:r>
            <a:endParaRPr lang="en-US" altLang="zh-CN"/>
          </a:p>
          <a:p>
            <a:pPr lvl="2"/>
            <a:r>
              <a:rPr lang="en-US" altLang="zh-CN"/>
              <a:t>Architecture</a:t>
            </a:r>
            <a:endParaRPr lang="en-US" altLang="zh-CN"/>
          </a:p>
          <a:p>
            <a:pPr lvl="3"/>
            <a:r>
              <a:rPr lang="en-US" altLang="zh-CN"/>
              <a:t>Cycle GAN</a:t>
            </a:r>
            <a:endParaRPr lang="en-US" altLang="zh-CN"/>
          </a:p>
          <a:p>
            <a:pPr lvl="3"/>
            <a:r>
              <a:rPr lang="en-US" altLang="zh-CN"/>
              <a:t>2D CNN</a:t>
            </a:r>
            <a:endParaRPr lang="en-US" altLang="zh-CN"/>
          </a:p>
          <a:p>
            <a:pPr lvl="3"/>
            <a:r>
              <a:rPr lang="en-US" altLang="zh-CN"/>
              <a:t>2-way fusion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0" y="2385695"/>
            <a:ext cx="12001500" cy="20872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H+O </a:t>
            </a:r>
            <a:r>
              <a:rPr lang="en-US" altLang="zh-CN">
                <a:sym typeface="+mn-ea"/>
              </a:rPr>
              <a:t>(CVPR 2019 Oral)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4110"/>
          </a:xfrm>
        </p:spPr>
        <p:txBody>
          <a:bodyPr>
            <a:noAutofit/>
          </a:bodyPr>
          <a:p>
            <a:r>
              <a:rPr lang="en-US" altLang="zh-CN"/>
              <a:t>Motivation</a:t>
            </a:r>
            <a:endParaRPr lang="en-US" altLang="zh-CN"/>
          </a:p>
          <a:p>
            <a:pPr lvl="1"/>
            <a:r>
              <a:rPr lang="en-US" altLang="zh-CN"/>
              <a:t>Few research focuses on joint visual understanding of humans and objects</a:t>
            </a:r>
            <a:endParaRPr lang="en-US" altLang="zh-CN"/>
          </a:p>
          <a:p>
            <a:pPr lvl="1"/>
            <a:r>
              <a:rPr lang="en-US" altLang="zh-CN"/>
              <a:t>Propose a unified method to jointly recognize 3D hand and object poses, and their interactions from egocentric RGB images</a:t>
            </a:r>
            <a:endParaRPr lang="en-US" altLang="zh-CN"/>
          </a:p>
          <a:p>
            <a:pPr lvl="0"/>
            <a:r>
              <a:rPr lang="en-US" altLang="zh-CN">
                <a:sym typeface="+mn-ea"/>
              </a:rPr>
              <a:t>Task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Input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RGB image(s)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Output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3D hand poses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3D object poses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Object classes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Action classes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H+O </a:t>
            </a:r>
            <a:r>
              <a:rPr lang="en-US" altLang="zh-CN">
                <a:sym typeface="+mn-ea"/>
              </a:rPr>
              <a:t>(CVPR 2019 Oral)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4110"/>
          </a:xfrm>
        </p:spPr>
        <p:txBody>
          <a:bodyPr>
            <a:noAutofit/>
          </a:bodyPr>
          <a:p>
            <a:r>
              <a:rPr lang="en-US" altLang="zh-CN">
                <a:sym typeface="+mn-ea"/>
              </a:rPr>
              <a:t>Previous Works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Rely on active depth sensors or multi-camera systems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Careless about action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Without recovering the object pose in 3D</a:t>
            </a:r>
            <a:endParaRPr lang="en-US" altLang="zh-CN"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Contributions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Unified framework (multi-task)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Single-shot (simple)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Temporally model interactions (extension for vedios)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H+O </a:t>
            </a:r>
            <a:r>
              <a:rPr lang="en-US" altLang="zh-CN">
                <a:sym typeface="+mn-ea"/>
              </a:rPr>
              <a:t>(CVPR 2019 Oral)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4400" y="2333625"/>
            <a:ext cx="7823200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Hand Pose Estimation: A Survey 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(2019) 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lvl="0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H+O: Unified Egocentric Recognition of 3D Hand-Object Poses and Interactions (2019 CVPR Oral)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lvl="0"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FingerTrak: Continuous 3D Hand Pose Tracking by Deep Learning Hand Silhouettes Captured by Miniature Thermal Cameras on Wrist (2020 ECCV)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Summary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H+O </a:t>
            </a:r>
            <a:r>
              <a:rPr lang="en-US" altLang="zh-CN">
                <a:sym typeface="+mn-ea"/>
              </a:rPr>
              <a:t>(CVPR 2019 Oral)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4110"/>
          </a:xfrm>
        </p:spPr>
        <p:txBody>
          <a:bodyPr>
            <a:noAutofit/>
          </a:bodyPr>
          <a:p>
            <a:r>
              <a:rPr lang="en-GB" altLang="en-US">
                <a:sym typeface="+mn-ea"/>
              </a:rPr>
              <a:t>Grid(G)</a:t>
            </a:r>
            <a:endParaRPr lang="en-GB" altLang="en-US">
              <a:sym typeface="+mn-ea"/>
            </a:endParaRPr>
          </a:p>
          <a:p>
            <a:pPr lvl="1"/>
            <a:r>
              <a:rPr lang="en-GB" altLang="en-US">
                <a:sym typeface="+mn-ea"/>
              </a:rPr>
              <a:t>Size</a:t>
            </a:r>
            <a:endParaRPr lang="en-GB" altLang="en-US">
              <a:sym typeface="+mn-ea"/>
            </a:endParaRPr>
          </a:p>
          <a:p>
            <a:pPr lvl="2"/>
            <a:r>
              <a:rPr lang="en-GB" altLang="en-US">
                <a:sym typeface="+mn-ea"/>
              </a:rPr>
              <a:t>(H, W, D)</a:t>
            </a:r>
            <a:endParaRPr lang="en-GB" altLang="en-US">
              <a:sym typeface="+mn-ea"/>
            </a:endParaRPr>
          </a:p>
          <a:p>
            <a:pPr lvl="1"/>
            <a:r>
              <a:rPr lang="en-GB" altLang="en-US">
                <a:sym typeface="+mn-ea"/>
              </a:rPr>
              <a:t>Content</a:t>
            </a:r>
            <a:endParaRPr lang="en-GB" altLang="en-US">
              <a:sym typeface="+mn-ea"/>
            </a:endParaRPr>
          </a:p>
          <a:p>
            <a:pPr lvl="2"/>
            <a:r>
              <a:rPr lang="en-GB" altLang="en-US">
                <a:sym typeface="+mn-ea"/>
              </a:rPr>
              <a:t>Hand pose vector (N</a:t>
            </a:r>
            <a:r>
              <a:rPr lang="en-US" altLang="en-GB">
                <a:sym typeface="+mn-ea"/>
              </a:rPr>
              <a:t>_hp</a:t>
            </a:r>
            <a:r>
              <a:rPr lang="en-GB" altLang="en-US">
                <a:sym typeface="+mn-ea"/>
              </a:rPr>
              <a:t>, 3)</a:t>
            </a:r>
            <a:endParaRPr lang="en-GB" altLang="en-US">
              <a:sym typeface="+mn-ea"/>
            </a:endParaRPr>
          </a:p>
          <a:p>
            <a:pPr lvl="2"/>
            <a:r>
              <a:rPr lang="en-GB" altLang="en-US">
                <a:sym typeface="+mn-ea"/>
              </a:rPr>
              <a:t>Hand pose confidence (1)</a:t>
            </a:r>
            <a:endParaRPr lang="en-GB" altLang="en-US">
              <a:sym typeface="+mn-ea"/>
            </a:endParaRPr>
          </a:p>
          <a:p>
            <a:pPr lvl="2"/>
            <a:r>
              <a:rPr lang="en-GB" altLang="en-US">
                <a:sym typeface="+mn-ea"/>
              </a:rPr>
              <a:t>Action class probabilities (N</a:t>
            </a:r>
            <a:r>
              <a:rPr lang="en-US" altLang="en-GB">
                <a:sym typeface="+mn-ea"/>
              </a:rPr>
              <a:t>_</a:t>
            </a:r>
            <a:r>
              <a:rPr lang="en-GB" altLang="en-US">
                <a:sym typeface="+mn-ea"/>
              </a:rPr>
              <a:t>a</a:t>
            </a:r>
            <a:r>
              <a:rPr lang="en-US" altLang="en-GB">
                <a:sym typeface="+mn-ea"/>
              </a:rPr>
              <a:t>c</a:t>
            </a:r>
            <a:r>
              <a:rPr lang="en-GB" altLang="en-US">
                <a:sym typeface="+mn-ea"/>
              </a:rPr>
              <a:t>)</a:t>
            </a:r>
            <a:endParaRPr lang="en-GB" altLang="en-US">
              <a:sym typeface="+mn-ea"/>
            </a:endParaRPr>
          </a:p>
          <a:p>
            <a:pPr lvl="2"/>
            <a:r>
              <a:rPr lang="en-GB" altLang="en-US">
                <a:sym typeface="+mn-ea"/>
              </a:rPr>
              <a:t>Object pose vector (N</a:t>
            </a:r>
            <a:r>
              <a:rPr lang="en-US" altLang="en-GB">
                <a:sym typeface="+mn-ea"/>
              </a:rPr>
              <a:t>_op</a:t>
            </a:r>
            <a:r>
              <a:rPr lang="en-GB" altLang="en-US">
                <a:sym typeface="+mn-ea"/>
              </a:rPr>
              <a:t>, 3)</a:t>
            </a:r>
            <a:endParaRPr lang="en-GB" altLang="en-US">
              <a:sym typeface="+mn-ea"/>
            </a:endParaRPr>
          </a:p>
          <a:p>
            <a:pPr lvl="2"/>
            <a:r>
              <a:rPr lang="en-GB" altLang="en-US">
                <a:sym typeface="+mn-ea"/>
              </a:rPr>
              <a:t>Object pose confidence (1)</a:t>
            </a:r>
            <a:endParaRPr lang="en-GB" altLang="en-US">
              <a:sym typeface="+mn-ea"/>
            </a:endParaRPr>
          </a:p>
          <a:p>
            <a:pPr lvl="2"/>
            <a:r>
              <a:rPr lang="en-GB" altLang="en-US">
                <a:sym typeface="+mn-ea"/>
              </a:rPr>
              <a:t>Object class probabilities (N</a:t>
            </a:r>
            <a:r>
              <a:rPr lang="en-US" altLang="en-GB">
                <a:sym typeface="+mn-ea"/>
              </a:rPr>
              <a:t>_</a:t>
            </a:r>
            <a:r>
              <a:rPr lang="en-GB" altLang="en-US">
                <a:sym typeface="+mn-ea"/>
              </a:rPr>
              <a:t>o</a:t>
            </a:r>
            <a:r>
              <a:rPr lang="en-US" altLang="en-GB">
                <a:sym typeface="+mn-ea"/>
              </a:rPr>
              <a:t>c</a:t>
            </a:r>
            <a:r>
              <a:rPr lang="en-GB" altLang="en-US">
                <a:sym typeface="+mn-ea"/>
              </a:rPr>
              <a:t>)</a:t>
            </a:r>
            <a:endParaRPr lang="en-GB" altLang="en-US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H+O </a:t>
            </a:r>
            <a:r>
              <a:rPr lang="en-US" altLang="zh-CN">
                <a:sym typeface="+mn-ea"/>
              </a:rPr>
              <a:t>(CVPR 2019 Oral)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zh-CN"/>
              <a:t>Training</a:t>
            </a:r>
            <a:endParaRPr lang="en-GB" altLang="zh-CN"/>
          </a:p>
          <a:p>
            <a:pPr lvl="1"/>
            <a:r>
              <a:rPr lang="en-GB" altLang="zh-CN"/>
              <a:t>Similar to YOLO</a:t>
            </a:r>
            <a:r>
              <a:rPr lang="en-US" altLang="en-GB"/>
              <a:t>v</a:t>
            </a:r>
            <a:r>
              <a:rPr lang="en-US" altLang="en-GB"/>
              <a:t>2</a:t>
            </a:r>
            <a:r>
              <a:rPr lang="en-GB" altLang="zh-CN"/>
              <a:t> (Redmon et al., CVPR 2017)</a:t>
            </a:r>
            <a:endParaRPr lang="en-GB" altLang="zh-CN"/>
          </a:p>
          <a:p>
            <a:pPr lvl="1"/>
            <a:r>
              <a:rPr lang="en-US" altLang="en-GB"/>
              <a:t>Position Prediction</a:t>
            </a:r>
            <a:endParaRPr lang="en-US" altLang="en-GB"/>
          </a:p>
          <a:p>
            <a:pPr lvl="2"/>
            <a:r>
              <a:rPr lang="en-US" altLang="en-GB"/>
              <a:t>For </a:t>
            </a:r>
            <a:r>
              <a:rPr lang="en-US" altLang="en-GB" b="1"/>
              <a:t>hand root joint</a:t>
            </a:r>
            <a:r>
              <a:rPr lang="en-US" altLang="en-GB"/>
              <a:t> and </a:t>
            </a:r>
            <a:r>
              <a:rPr lang="en-US" altLang="en-GB" b="1"/>
              <a:t>object centroid</a:t>
            </a:r>
            <a:r>
              <a:rPr lang="en-US" altLang="en-GB"/>
              <a:t>, offset lies between 0 and 1 (sigmoid)</a:t>
            </a:r>
            <a:endParaRPr lang="en-US" altLang="en-GB"/>
          </a:p>
          <a:p>
            <a:pPr lvl="1"/>
            <a:endParaRPr lang="en-US" altLang="en-GB"/>
          </a:p>
          <a:p>
            <a:pPr lvl="1"/>
            <a:endParaRPr lang="en-US" altLang="en-GB"/>
          </a:p>
          <a:p>
            <a:pPr lvl="0"/>
            <a:endParaRPr lang="en-US" altLang="en-GB"/>
          </a:p>
          <a:p>
            <a:pPr lvl="1"/>
            <a:r>
              <a:rPr lang="en-US" altLang="en-GB"/>
              <a:t>Object Pose Prediction</a:t>
            </a:r>
            <a:endParaRPr lang="en-US" altLang="en-GB"/>
          </a:p>
          <a:p>
            <a:pPr lvl="2"/>
            <a:r>
              <a:rPr lang="en-US" altLang="en-GB"/>
              <a:t>Align the prediction to the reference 3D bounding box with a rigid transformation*</a:t>
            </a:r>
            <a:endParaRPr lang="en-US" altLang="en-GB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5040" y="3488690"/>
            <a:ext cx="2661285" cy="1240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90" y="5480050"/>
            <a:ext cx="6484620" cy="9474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YOLOv2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95090" y="1772285"/>
            <a:ext cx="4401185" cy="33140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H+O (CVPR 2019 Oral)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GB" altLang="zh-CN">
                <a:sym typeface="+mn-ea"/>
              </a:rPr>
              <a:t>Training</a:t>
            </a:r>
            <a:endParaRPr lang="en-US" altLang="zh-CN"/>
          </a:p>
          <a:p>
            <a:pPr lvl="1"/>
            <a:r>
              <a:rPr lang="en-US" altLang="zh-CN"/>
              <a:t>Confidence Definition</a:t>
            </a:r>
            <a:endParaRPr lang="en-US" altLang="zh-CN"/>
          </a:p>
          <a:p>
            <a:pPr lvl="2"/>
            <a:r>
              <a:rPr lang="en-US" altLang="zh-CN"/>
              <a:t>Euclidean Distance</a:t>
            </a:r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lvl="2"/>
            <a:endParaRPr lang="en-US" altLang="zh-CN"/>
          </a:p>
          <a:p>
            <a:pPr lvl="2"/>
            <a:r>
              <a:rPr lang="en-US" altLang="zh-CN"/>
              <a:t>Why don't you directly compute 3D distance in the first term?</a:t>
            </a:r>
            <a:endParaRPr lang="en-US" altLang="zh-CN"/>
          </a:p>
          <a:p>
            <a:pPr lvl="2"/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8075" y="2992755"/>
            <a:ext cx="5068570" cy="7385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690" y="3881755"/>
            <a:ext cx="5468620" cy="5594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H+O (CVPR 2019 Oral)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GB" altLang="zh-CN">
                <a:sym typeface="+mn-ea"/>
              </a:rPr>
              <a:t>Training</a:t>
            </a:r>
            <a:endParaRPr lang="en-US" altLang="zh-CN"/>
          </a:p>
          <a:p>
            <a:pPr lvl="1"/>
            <a:r>
              <a:rPr lang="en-US" altLang="zh-CN"/>
              <a:t>Object and Action Recognition</a:t>
            </a:r>
            <a:endParaRPr lang="en-US" altLang="zh-CN"/>
          </a:p>
          <a:p>
            <a:pPr lvl="2"/>
            <a:r>
              <a:rPr lang="en-US" altLang="zh-CN"/>
              <a:t>Action class</a:t>
            </a:r>
            <a:endParaRPr lang="en-US" altLang="zh-CN"/>
          </a:p>
          <a:p>
            <a:pPr lvl="3"/>
            <a:r>
              <a:rPr lang="en-US" altLang="zh-CN"/>
              <a:t>Verb</a:t>
            </a:r>
            <a:endParaRPr lang="en-US" altLang="zh-CN"/>
          </a:p>
          <a:p>
            <a:pPr lvl="2"/>
            <a:r>
              <a:rPr lang="en-US" altLang="zh-CN"/>
              <a:t>Object class</a:t>
            </a:r>
            <a:endParaRPr lang="en-US" altLang="zh-CN"/>
          </a:p>
          <a:p>
            <a:pPr lvl="3"/>
            <a:r>
              <a:rPr lang="en-US" altLang="zh-CN"/>
              <a:t>Noun</a:t>
            </a:r>
            <a:endParaRPr lang="en-US" altLang="zh-CN"/>
          </a:p>
          <a:p>
            <a:pPr lvl="2"/>
            <a:r>
              <a:rPr lang="en-US" altLang="zh-CN"/>
              <a:t>Interaction</a:t>
            </a:r>
            <a:endParaRPr lang="en-US" altLang="zh-CN"/>
          </a:p>
          <a:p>
            <a:pPr lvl="3"/>
            <a:r>
              <a:rPr lang="en-US" altLang="zh-CN"/>
              <a:t>Verb + noun</a:t>
            </a:r>
            <a:endParaRPr lang="en-US" altLang="zh-CN"/>
          </a:p>
          <a:p>
            <a:pPr lvl="2"/>
            <a:r>
              <a:rPr lang="en-US" altLang="zh-CN"/>
              <a:t>Need LSTM to recongize complex actions</a:t>
            </a:r>
            <a:endParaRPr lang="en-US" altLang="zh-CN"/>
          </a:p>
          <a:p>
            <a:pPr lvl="3"/>
            <a:r>
              <a:rPr lang="en-US" altLang="zh-CN"/>
              <a:t>y_hand</a:t>
            </a:r>
            <a:endParaRPr lang="en-US" altLang="zh-CN"/>
          </a:p>
          <a:p>
            <a:pPr lvl="3"/>
            <a:r>
              <a:rPr lang="en-US" altLang="zh-CN"/>
              <a:t>y_object</a:t>
            </a:r>
            <a:endParaRPr lang="en-US" altLang="zh-CN"/>
          </a:p>
          <a:p>
            <a:pPr lvl="3"/>
            <a:r>
              <a:rPr lang="en-GB" altLang="en-US"/>
              <a:t>MLP*</a:t>
            </a:r>
            <a:endParaRPr lang="en-GB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685" y="5438140"/>
            <a:ext cx="2247265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H+O (CVPR 2019 Oral)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2360"/>
          </a:xfrm>
        </p:spPr>
        <p:txBody>
          <a:bodyPr>
            <a:normAutofit lnSpcReduction="10000"/>
          </a:bodyPr>
          <a:p>
            <a:r>
              <a:rPr lang="en-GB" altLang="zh-CN"/>
              <a:t>Training</a:t>
            </a:r>
            <a:endParaRPr lang="en-GB" altLang="zh-CN"/>
          </a:p>
          <a:p>
            <a:pPr lvl="1"/>
            <a:r>
              <a:rPr lang="en-GB" altLang="zh-CN"/>
              <a:t>Loss function</a:t>
            </a:r>
            <a:endParaRPr lang="en-GB" altLang="zh-CN"/>
          </a:p>
          <a:p>
            <a:pPr lvl="2"/>
            <a:r>
              <a:rPr lang="en-GB" altLang="zh-CN"/>
              <a:t>Coef of confidence</a:t>
            </a:r>
            <a:endParaRPr lang="en-GB" altLang="zh-CN"/>
          </a:p>
          <a:p>
            <a:pPr lvl="3"/>
            <a:r>
              <a:rPr lang="en-GB" altLang="zh-CN"/>
              <a:t>5 and 0.1* (stability)</a:t>
            </a:r>
            <a:endParaRPr lang="en-GB" altLang="zh-CN"/>
          </a:p>
          <a:p>
            <a:pPr lvl="3"/>
            <a:endParaRPr lang="en-GB" altLang="zh-CN"/>
          </a:p>
          <a:p>
            <a:pPr lvl="3"/>
            <a:endParaRPr lang="en-GB" altLang="zh-CN"/>
          </a:p>
          <a:p>
            <a:pPr lvl="3"/>
            <a:endParaRPr lang="en-GB" altLang="zh-CN"/>
          </a:p>
          <a:p>
            <a:pPr lvl="3"/>
            <a:endParaRPr lang="en-GB" altLang="zh-CN"/>
          </a:p>
          <a:p>
            <a:pPr lvl="3"/>
            <a:endParaRPr lang="en-GB" altLang="zh-CN"/>
          </a:p>
          <a:p>
            <a:pPr lvl="3"/>
            <a:endParaRPr lang="en-GB" altLang="zh-CN"/>
          </a:p>
          <a:p>
            <a:pPr lvl="3"/>
            <a:endParaRPr lang="en-GB" altLang="zh-CN"/>
          </a:p>
          <a:p>
            <a:pPr lvl="3"/>
            <a:endParaRPr lang="en-GB" altLang="zh-CN"/>
          </a:p>
          <a:p>
            <a:pPr lvl="1"/>
            <a:endParaRPr lang="en-GB" altLang="zh-CN"/>
          </a:p>
          <a:p>
            <a:pPr lvl="1"/>
            <a:r>
              <a:rPr lang="en-GB" altLang="zh-CN"/>
              <a:t>2-stage training</a:t>
            </a:r>
            <a:endParaRPr lang="en-GB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1710" y="3155315"/>
            <a:ext cx="5149215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H+O (CVPR 2019 Oral)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GB" altLang="zh-CN"/>
              <a:t>Data</a:t>
            </a:r>
            <a:endParaRPr lang="en-GB" altLang="zh-CN"/>
          </a:p>
          <a:p>
            <a:pPr lvl="1"/>
            <a:r>
              <a:rPr lang="en-GB" altLang="zh-CN"/>
              <a:t>Dataset</a:t>
            </a:r>
            <a:endParaRPr lang="en-GB" altLang="zh-CN"/>
          </a:p>
          <a:p>
            <a:pPr lvl="2"/>
            <a:r>
              <a:rPr lang="en-GB" altLang="zh-CN"/>
              <a:t>First-Person Hand Action (FPHA-HO) (?)</a:t>
            </a:r>
            <a:endParaRPr lang="en-GB" altLang="zh-CN"/>
          </a:p>
          <a:p>
            <a:pPr lvl="3"/>
            <a:r>
              <a:rPr lang="en-GB" altLang="zh-CN"/>
              <a:t>It is the only publicly available dataset for 3D hand-object interaction recognition that contains labels for 3D hand pose, 6D object pose and action categories.</a:t>
            </a:r>
            <a:endParaRPr lang="en-GB" altLang="zh-CN"/>
          </a:p>
          <a:p>
            <a:pPr lvl="2"/>
            <a:r>
              <a:rPr lang="en-GB" altLang="zh-CN"/>
              <a:t>SynthHands 3D hand pose estimation dataset (train)</a:t>
            </a:r>
            <a:endParaRPr lang="en-GB" altLang="zh-CN"/>
          </a:p>
          <a:p>
            <a:pPr lvl="3"/>
            <a:r>
              <a:rPr lang="en-GB" altLang="zh-CN" sz="1800"/>
              <a:t>Randomly superimposing on the image synthetic cuboid objects that we generate and object segmentation masks from the third-person view dataset of [60] which features the same object</a:t>
            </a:r>
            <a:endParaRPr lang="en-GB" altLang="zh-CN" sz="1800"/>
          </a:p>
          <a:p>
            <a:pPr lvl="3"/>
            <a:r>
              <a:rPr lang="en-GB" altLang="zh-CN" sz="1800"/>
              <a:t>Replace the backgrounds using random images</a:t>
            </a:r>
            <a:endParaRPr lang="en-GB" altLang="zh-CN" sz="1800"/>
          </a:p>
          <a:p>
            <a:pPr lvl="2"/>
            <a:r>
              <a:rPr lang="en-GB" altLang="zh-CN"/>
              <a:t>Annotates a EgoDexter hand pose estimation dataset (valid)</a:t>
            </a:r>
            <a:endParaRPr lang="en-GB" altLang="zh-CN"/>
          </a:p>
          <a:p>
            <a:pPr lvl="2"/>
            <a:r>
              <a:rPr lang="en-GB" altLang="zh-CN"/>
              <a:t>Annotates the Desk sequence between frames 350 and 500 which features a cuboid object (test?)</a:t>
            </a:r>
            <a:endParaRPr lang="en-GB" altLang="zh-CN"/>
          </a:p>
          <a:p>
            <a:pPr lvl="1"/>
            <a:r>
              <a:rPr lang="en-US" altLang="en-GB"/>
              <a:t>Data </a:t>
            </a:r>
            <a:r>
              <a:rPr lang="en-US" altLang="en-GB"/>
              <a:t>Augmentation</a:t>
            </a:r>
            <a:endParaRPr lang="en-US" altLang="en-GB"/>
          </a:p>
          <a:p>
            <a:pPr lvl="2"/>
            <a:r>
              <a:rPr lang="en-US" altLang="en-GB"/>
              <a:t>randomly change the hue, saturation and exposure of the image by up to a factor of 50%. We also randomly translate the image by up to a factor of 10%.</a:t>
            </a:r>
            <a:endParaRPr lang="en-US" alt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H+O (CVPR 2019 Oral)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Result</a:t>
            </a:r>
            <a:endParaRPr lang="en-US" altLang="zh-CN"/>
          </a:p>
          <a:p>
            <a:pPr lvl="1"/>
            <a:r>
              <a:rPr lang="en-US" altLang="zh-CN"/>
              <a:t>Action recognition</a:t>
            </a:r>
            <a:endParaRPr lang="en-US" altLang="zh-CN"/>
          </a:p>
          <a:p>
            <a:pPr lvl="2"/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4475" y="2908935"/>
            <a:ext cx="5549900" cy="218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50" y="2521585"/>
            <a:ext cx="384175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H+O (CVPR 2019 Oral)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Result</a:t>
            </a:r>
            <a:endParaRPr lang="en-US" altLang="zh-CN"/>
          </a:p>
          <a:p>
            <a:pPr lvl="1"/>
            <a:r>
              <a:rPr lang="en-US" altLang="zh-CN"/>
              <a:t>Hand pose estimation</a:t>
            </a:r>
            <a:endParaRPr lang="en-US" altLang="zh-CN"/>
          </a:p>
          <a:p>
            <a:pPr lvl="2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8455" y="3016885"/>
            <a:ext cx="6435090" cy="32416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H+O (CVPR 2019 Oral)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Result</a:t>
            </a:r>
            <a:endParaRPr lang="en-US" altLang="zh-CN"/>
          </a:p>
          <a:p>
            <a:pPr lvl="1"/>
            <a:r>
              <a:rPr lang="en-US" altLang="zh-CN"/>
              <a:t>Object 6D pose estimation</a:t>
            </a:r>
            <a:endParaRPr lang="en-US" altLang="zh-CN"/>
          </a:p>
          <a:p>
            <a:pPr lvl="2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2605" y="3014345"/>
            <a:ext cx="6067425" cy="2836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075" y="1652905"/>
            <a:ext cx="9213850" cy="35521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H+O (CVPR 2019 Oral)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835" y="1691005"/>
            <a:ext cx="10515600" cy="4351338"/>
          </a:xfrm>
        </p:spPr>
        <p:txBody>
          <a:bodyPr/>
          <a:p>
            <a:r>
              <a:rPr lang="en-US" altLang="zh-CN"/>
              <a:t>Result</a:t>
            </a:r>
            <a:endParaRPr lang="en-US" altLang="zh-CN"/>
          </a:p>
          <a:p>
            <a:pPr lvl="1"/>
            <a:r>
              <a:rPr lang="en-US" altLang="zh-CN"/>
              <a:t>Unified Framework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040" y="3084195"/>
            <a:ext cx="6980555" cy="25222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H+O (CVPR 2019 Oral)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838835" y="169100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Result</a:t>
            </a:r>
            <a:endParaRPr lang="en-US" altLang="zh-CN"/>
          </a:p>
          <a:p>
            <a:pPr lvl="1"/>
            <a:r>
              <a:rPr lang="en-US" altLang="zh-CN"/>
              <a:t>Runtime</a:t>
            </a:r>
            <a:endParaRPr lang="en-US" altLang="zh-CN"/>
          </a:p>
          <a:p>
            <a:pPr lvl="2"/>
            <a:r>
              <a:rPr lang="en-US" altLang="zh-CN"/>
              <a:t>25 fps on a Tesla M40</a:t>
            </a:r>
            <a:endParaRPr lang="en-US" altLang="zh-CN"/>
          </a:p>
          <a:p>
            <a:pPr lvl="2"/>
            <a:r>
              <a:rPr lang="en-US" altLang="zh-CN"/>
              <a:t>33 fps only pose</a:t>
            </a:r>
            <a:endParaRPr lang="en-US" altLang="zh-CN"/>
          </a:p>
          <a:p>
            <a:pPr lvl="2"/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H+O (CVPR 2019 Oral)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835" y="1691005"/>
            <a:ext cx="10515600" cy="4351338"/>
          </a:xfrm>
        </p:spPr>
        <p:txBody>
          <a:bodyPr/>
          <a:p>
            <a:r>
              <a:rPr lang="en-US" altLang="zh-CN"/>
              <a:t>Visulization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735" y="2258060"/>
            <a:ext cx="8813800" cy="4413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H+O (CVPR 2019 Oral)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Rethinking</a:t>
            </a:r>
            <a:endParaRPr lang="en-US" altLang="zh-CN"/>
          </a:p>
          <a:p>
            <a:pPr lvl="1"/>
            <a:r>
              <a:rPr lang="en-US" altLang="zh-CN"/>
              <a:t>Why do they use YOLOv2 backbone?</a:t>
            </a:r>
            <a:endParaRPr lang="en-US" altLang="zh-CN"/>
          </a:p>
          <a:p>
            <a:pPr lvl="2"/>
            <a:r>
              <a:rPr lang="en-US" altLang="zh-CN" sz="2000"/>
              <a:t>CPM</a:t>
            </a:r>
            <a:endParaRPr lang="en-US" altLang="zh-CN" sz="2000"/>
          </a:p>
          <a:p>
            <a:pPr lvl="2"/>
            <a:r>
              <a:rPr lang="en-US" altLang="zh-CN"/>
              <a:t>Hourglass</a:t>
            </a:r>
            <a:endParaRPr lang="en-US" altLang="zh-CN"/>
          </a:p>
          <a:p>
            <a:pPr lvl="1"/>
            <a:r>
              <a:rPr lang="en-US" altLang="zh-CN"/>
              <a:t>Why not use se</a:t>
            </a:r>
            <a:r>
              <a:rPr lang="en-US" altLang="zh-CN"/>
              <a:t>quential module before pose estimation?</a:t>
            </a:r>
            <a:endParaRPr lang="en-US" altLang="zh-CN"/>
          </a:p>
          <a:p>
            <a:pPr lvl="2"/>
            <a:r>
              <a:rPr lang="en-US" altLang="zh-CN"/>
              <a:t>Hand</a:t>
            </a:r>
            <a:endParaRPr lang="en-US" altLang="zh-CN"/>
          </a:p>
          <a:p>
            <a:pPr lvl="2"/>
            <a:r>
              <a:rPr lang="en-US" altLang="zh-CN"/>
              <a:t>Object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FingerTrak </a:t>
            </a:r>
            <a:r>
              <a:rPr lang="en-US" altLang="zh-CN"/>
              <a:t>(ECCV 2020)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Motivation</a:t>
            </a:r>
            <a:endParaRPr lang="en-US" altLang="zh-CN"/>
          </a:p>
          <a:p>
            <a:pPr lvl="1"/>
            <a:r>
              <a:rPr lang="en-US" altLang="zh-CN"/>
              <a:t>Can we estimate the entire hand posture by observing only the outline of the hand?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6760" y="2937510"/>
            <a:ext cx="8157845" cy="3510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FingerTrak </a:t>
            </a:r>
            <a:r>
              <a:rPr lang="en-US" altLang="zh-CN"/>
              <a:t>(ECCV 2020)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Task</a:t>
            </a:r>
            <a:endParaRPr lang="en-US" altLang="zh-CN"/>
          </a:p>
          <a:p>
            <a:pPr lvl="1"/>
            <a:r>
              <a:rPr lang="en-US" altLang="zh-CN"/>
              <a:t>Input</a:t>
            </a:r>
            <a:endParaRPr lang="en-US" altLang="zh-CN"/>
          </a:p>
          <a:p>
            <a:pPr lvl="2"/>
            <a:r>
              <a:rPr lang="en-US" altLang="zh-CN"/>
              <a:t>Outline of hand (RGB images)</a:t>
            </a:r>
            <a:endParaRPr lang="en-US" altLang="zh-CN"/>
          </a:p>
          <a:p>
            <a:pPr lvl="1"/>
            <a:r>
              <a:rPr lang="en-US" altLang="zh-CN"/>
              <a:t>Output</a:t>
            </a:r>
            <a:endParaRPr lang="en-US" altLang="zh-CN"/>
          </a:p>
          <a:p>
            <a:pPr lvl="2"/>
            <a:r>
              <a:rPr lang="en-US" altLang="zh-CN"/>
              <a:t>3D hand poses</a:t>
            </a:r>
            <a:endParaRPr lang="en-US" altLang="zh-CN"/>
          </a:p>
          <a:p>
            <a:pPr lvl="0"/>
            <a:r>
              <a:rPr lang="en-US" altLang="zh-CN"/>
              <a:t>Verification</a:t>
            </a:r>
            <a:endParaRPr lang="en-US" altLang="zh-CN"/>
          </a:p>
          <a:p>
            <a:pPr lvl="1"/>
            <a:r>
              <a:rPr lang="en-US" altLang="zh-CN"/>
              <a:t>Generate Synthetic Multi-view Hand Silhouettes</a:t>
            </a:r>
            <a:endParaRPr lang="en-US" altLang="zh-CN"/>
          </a:p>
          <a:p>
            <a:pPr lvl="2"/>
            <a:r>
              <a:rPr lang="en-US" altLang="zh-CN"/>
              <a:t>Hand model (MANO)</a:t>
            </a:r>
            <a:endParaRPr lang="en-US" altLang="zh-CN"/>
          </a:p>
          <a:p>
            <a:pPr lvl="2"/>
            <a:r>
              <a:rPr lang="en-US" altLang="zh-CN"/>
              <a:t>Gaussian distribution</a:t>
            </a:r>
            <a:endParaRPr lang="en-US" altLang="zh-CN"/>
          </a:p>
          <a:p>
            <a:pPr lvl="2"/>
            <a:r>
              <a:rPr lang="en-US" altLang="zh-CN"/>
              <a:t>n virtual cameras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FingerTrak </a:t>
            </a:r>
            <a:r>
              <a:rPr lang="en-US" altLang="zh-CN">
                <a:sym typeface="+mn-ea"/>
              </a:rPr>
              <a:t>(ECCV 2020)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4150" y="2540635"/>
            <a:ext cx="92837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FingerTrak </a:t>
            </a:r>
            <a:r>
              <a:rPr lang="en-US" altLang="zh-CN">
                <a:sym typeface="+mn-ea"/>
              </a:rPr>
              <a:t>(ECCV 2020)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en-US" altLang="zh-CN"/>
              <a:t>Model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25" y="2413000"/>
            <a:ext cx="930275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FingerTrak </a:t>
            </a:r>
            <a:r>
              <a:rPr lang="en-US" altLang="zh-CN">
                <a:sym typeface="+mn-ea"/>
              </a:rPr>
              <a:t>(ECCV 2020)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How to decide the number of camera?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2858135"/>
            <a:ext cx="954405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FingerTrak </a:t>
            </a:r>
            <a:r>
              <a:rPr lang="en-US" altLang="zh-CN">
                <a:sym typeface="+mn-ea"/>
              </a:rPr>
              <a:t>(ECCV 2020)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6850" y="1897380"/>
            <a:ext cx="9258300" cy="4140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Hand Pose Estimation: A Survey 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(2019)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Task</a:t>
            </a:r>
            <a:endParaRPr lang="en-US" altLang="zh-CN"/>
          </a:p>
          <a:p>
            <a:pPr lvl="1"/>
            <a:r>
              <a:rPr lang="en-US" altLang="zh-CN"/>
              <a:t>2D estimation of hand joints (x, y)</a:t>
            </a:r>
            <a:endParaRPr lang="en-US" altLang="zh-CN"/>
          </a:p>
          <a:p>
            <a:pPr lvl="1"/>
            <a:r>
              <a:rPr lang="en-US" altLang="zh-CN"/>
              <a:t>3D estimation of hand joints (x, y, z)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2670" y="3420745"/>
            <a:ext cx="7566025" cy="29400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FingerTrak </a:t>
            </a:r>
            <a:r>
              <a:rPr lang="en-US" altLang="zh-CN">
                <a:sym typeface="+mn-ea"/>
              </a:rPr>
              <a:t>(ECCV 2020)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Real Data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138170"/>
            <a:ext cx="584073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35" y="2731135"/>
            <a:ext cx="5227320" cy="25419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FingerTrak </a:t>
            </a:r>
            <a:r>
              <a:rPr lang="en-US" altLang="zh-CN">
                <a:sym typeface="+mn-ea"/>
              </a:rPr>
              <a:t>(ECCV 2020)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Visulization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8275" y="2232660"/>
            <a:ext cx="6775450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FingerTrak </a:t>
            </a:r>
            <a:r>
              <a:rPr lang="en-US" altLang="zh-CN">
                <a:sym typeface="+mn-ea"/>
              </a:rPr>
              <a:t>(ECCV 2020)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Rethinking</a:t>
            </a:r>
            <a:endParaRPr lang="en-US" altLang="zh-CN"/>
          </a:p>
          <a:p>
            <a:pPr lvl="1"/>
            <a:r>
              <a:rPr lang="en-US" altLang="zh-CN"/>
              <a:t>Verification of ideas</a:t>
            </a:r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Summary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Problems</a:t>
            </a:r>
            <a:endParaRPr lang="en-US" altLang="zh-CN"/>
          </a:p>
          <a:p>
            <a:pPr lvl="1"/>
            <a:r>
              <a:rPr lang="en-US" altLang="zh-CN"/>
              <a:t>Self-occlusion</a:t>
            </a:r>
            <a:endParaRPr lang="en-US" altLang="zh-CN"/>
          </a:p>
          <a:p>
            <a:pPr lvl="2"/>
            <a:r>
              <a:rPr lang="en-US" altLang="zh-CN"/>
              <a:t>Hard to solve (human)</a:t>
            </a:r>
            <a:endParaRPr lang="en-US" altLang="zh-CN"/>
          </a:p>
          <a:p>
            <a:pPr lvl="2"/>
            <a:r>
              <a:rPr lang="en-US" altLang="zh-CN"/>
              <a:t>Data not enough</a:t>
            </a:r>
            <a:endParaRPr lang="en-US" altLang="zh-CN"/>
          </a:p>
          <a:p>
            <a:pPr lvl="1"/>
            <a:r>
              <a:rPr lang="en-US" altLang="zh-CN"/>
              <a:t>Hand with object</a:t>
            </a:r>
            <a:endParaRPr lang="en-US" altLang="zh-CN"/>
          </a:p>
          <a:p>
            <a:pPr lvl="1"/>
            <a:r>
              <a:rPr lang="en-US" altLang="zh-CN"/>
              <a:t>Multi hands</a:t>
            </a:r>
            <a:endParaRPr lang="en-US" altLang="zh-CN"/>
          </a:p>
          <a:p>
            <a:pPr lvl="2"/>
            <a:r>
              <a:rPr lang="en-US" altLang="zh-CN"/>
              <a:t>Data unavailable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Hand Pose Estimation: A Survey 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(2019)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Input</a:t>
            </a:r>
            <a:endParaRPr lang="en-US" altLang="zh-CN"/>
          </a:p>
          <a:p>
            <a:pPr lvl="1"/>
            <a:r>
              <a:rPr lang="en-US" altLang="zh-CN"/>
              <a:t>RGB Image</a:t>
            </a:r>
            <a:endParaRPr lang="en-US" altLang="zh-CN"/>
          </a:p>
          <a:p>
            <a:pPr lvl="1"/>
            <a:r>
              <a:rPr lang="en-US" altLang="zh-CN"/>
              <a:t>Depth Image</a:t>
            </a:r>
            <a:endParaRPr lang="en-US" altLang="zh-CN"/>
          </a:p>
          <a:p>
            <a:pPr lvl="1"/>
            <a:r>
              <a:rPr lang="en-US" altLang="zh-CN"/>
              <a:t>RGB + Depth Image</a:t>
            </a:r>
            <a:endParaRPr lang="en-US" altLang="zh-CN"/>
          </a:p>
          <a:p>
            <a:pPr lvl="0"/>
            <a:r>
              <a:rPr lang="en-US" altLang="zh-CN"/>
              <a:t>Output</a:t>
            </a:r>
            <a:endParaRPr lang="en-US" altLang="zh-CN"/>
          </a:p>
          <a:p>
            <a:pPr lvl="1"/>
            <a:r>
              <a:rPr lang="en-US" altLang="zh-CN"/>
              <a:t>2D estimation</a:t>
            </a:r>
            <a:endParaRPr lang="en-US" altLang="zh-CN"/>
          </a:p>
          <a:p>
            <a:pPr lvl="1"/>
            <a:r>
              <a:rPr lang="en-US" altLang="zh-CN"/>
              <a:t>3D estimation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8085" y="3956685"/>
            <a:ext cx="6141720" cy="2220595"/>
          </a:xfrm>
          <a:prstGeom prst="rect">
            <a:avLst/>
          </a:prstGeom>
        </p:spPr>
      </p:pic>
      <p:pic>
        <p:nvPicPr>
          <p:cNvPr id="6" name="图片 5" descr="1352034887_66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1586230"/>
            <a:ext cx="2434590" cy="2259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Hand Pose Estimation: A Survey 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(2019)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Evaluation</a:t>
            </a:r>
            <a:endParaRPr lang="en-US" altLang="zh-CN"/>
          </a:p>
          <a:p>
            <a:pPr lvl="1"/>
            <a:r>
              <a:rPr lang="en-US" altLang="zh-CN"/>
              <a:t>Percentage of correct keypoint estimates(3D PCK)</a:t>
            </a:r>
            <a:endParaRPr lang="en-US" altLang="zh-CN"/>
          </a:p>
          <a:p>
            <a:pPr lvl="2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1770" y="3152140"/>
            <a:ext cx="4188460" cy="27222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Hand Pose Estimation: A Survey 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(2019)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Approaches</a:t>
            </a:r>
            <a:endParaRPr lang="en-US" altLang="zh-CN"/>
          </a:p>
          <a:p>
            <a:pPr lvl="1"/>
            <a:r>
              <a:rPr lang="en-US" altLang="zh-CN"/>
              <a:t>Traditional</a:t>
            </a:r>
            <a:endParaRPr lang="en-US" altLang="zh-CN"/>
          </a:p>
          <a:p>
            <a:pPr lvl="2"/>
            <a:r>
              <a:rPr lang="en-US" altLang="zh-CN"/>
              <a:t>Random Forest</a:t>
            </a:r>
            <a:endParaRPr lang="en-US" altLang="zh-CN"/>
          </a:p>
          <a:p>
            <a:pPr lvl="1"/>
            <a:r>
              <a:rPr lang="en-US" altLang="zh-CN"/>
              <a:t>Deep Learning</a:t>
            </a:r>
            <a:endParaRPr lang="en-US" altLang="zh-CN"/>
          </a:p>
          <a:p>
            <a:pPr lvl="2"/>
            <a:r>
              <a:rPr lang="en-US" altLang="zh-CN" sz="2000"/>
              <a:t>2D or 3D skeleton</a:t>
            </a:r>
            <a:endParaRPr lang="en-US" altLang="zh-CN"/>
          </a:p>
          <a:p>
            <a:pPr lvl="2"/>
            <a:r>
              <a:rPr lang="en-US" altLang="zh-CN"/>
              <a:t>Detection or Regression</a:t>
            </a:r>
            <a:endParaRPr lang="en-US" altLang="zh-CN"/>
          </a:p>
          <a:p>
            <a:pPr lvl="3"/>
            <a:r>
              <a:rPr lang="en-US" altLang="zh-CN" sz="1800"/>
              <a:t>Detection: probability density map for each joint</a:t>
            </a:r>
            <a:endParaRPr lang="en-US" altLang="zh-CN" sz="1800"/>
          </a:p>
          <a:p>
            <a:pPr lvl="3"/>
            <a:r>
              <a:rPr lang="en-US" altLang="zh-CN" sz="1800"/>
              <a:t>Regression: (x, y, z) coordinates of each joint</a:t>
            </a:r>
            <a:endParaRPr lang="en-US" altLang="zh-CN" sz="1800"/>
          </a:p>
          <a:p>
            <a:pPr lvl="2"/>
            <a:r>
              <a:rPr lang="en-US" altLang="zh-CN"/>
              <a:t>2D or 3D CNN</a:t>
            </a:r>
            <a:endParaRPr lang="en-US" altLang="zh-CN"/>
          </a:p>
          <a:p>
            <a:pPr lvl="2"/>
            <a:r>
              <a:rPr lang="en-US" altLang="zh-CN" b="1"/>
              <a:t>RGB / Depth / RGB + Depth</a:t>
            </a:r>
            <a:endParaRPr lang="en-US" altLang="zh-CN" b="1"/>
          </a:p>
          <a:p>
            <a:pPr lvl="2"/>
            <a:endParaRPr lang="en-US" altLang="zh-CN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3585" y="2845435"/>
            <a:ext cx="48895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Hand Pose Estimation: A Survey 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(2019)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Depth-based Approach</a:t>
            </a:r>
            <a:endParaRPr lang="en-US" altLang="zh-CN"/>
          </a:p>
          <a:p>
            <a:pPr lvl="1"/>
            <a:r>
              <a:rPr lang="en-US" altLang="zh-CN"/>
              <a:t>Deephand (Sinha et al., </a:t>
            </a:r>
            <a:r>
              <a:rPr lang="en-GB" altLang="en-US"/>
              <a:t>CVPR </a:t>
            </a:r>
            <a:r>
              <a:rPr lang="en-US" altLang="zh-CN"/>
              <a:t>2016)</a:t>
            </a:r>
            <a:endParaRPr lang="en-US" altLang="zh-CN"/>
          </a:p>
          <a:p>
            <a:pPr lvl="2"/>
            <a:r>
              <a:rPr lang="en-US" altLang="zh-CN"/>
              <a:t>A RGB</a:t>
            </a:r>
            <a:r>
              <a:rPr lang="en-US" altLang="zh-CN"/>
              <a:t> Image for segmentation(RGB skin range) and </a:t>
            </a:r>
            <a:r>
              <a:rPr lang="en-US" altLang="zh-CN">
                <a:sym typeface="+mn-ea"/>
              </a:rPr>
              <a:t>a depth map</a:t>
            </a:r>
            <a:r>
              <a:rPr lang="en-US" altLang="zh-CN">
                <a:sym typeface="+mn-ea"/>
              </a:rPr>
              <a:t> for classification</a:t>
            </a:r>
            <a:endParaRPr lang="en-US" altLang="zh-CN"/>
          </a:p>
          <a:p>
            <a:pPr lvl="2"/>
            <a:r>
              <a:rPr lang="en-US" altLang="zh-CN"/>
              <a:t>Coordinate values of 21 hand joints</a:t>
            </a:r>
            <a:endParaRPr lang="en-US" altLang="zh-CN"/>
          </a:p>
          <a:p>
            <a:pPr lvl="2"/>
            <a:r>
              <a:rPr lang="en-US" altLang="zh-CN"/>
              <a:t>A </a:t>
            </a:r>
            <a:r>
              <a:rPr lang="en-US" altLang="zh-CN" b="1"/>
              <a:t>separate network</a:t>
            </a:r>
            <a:r>
              <a:rPr lang="en-US" altLang="zh-CN"/>
              <a:t> for each finger</a:t>
            </a:r>
            <a:r>
              <a:rPr lang="en-US" altLang="zh-CN"/>
              <a:t> to </a:t>
            </a:r>
            <a:r>
              <a:rPr lang="en-US" altLang="zh-CN" b="1"/>
              <a:t>regress</a:t>
            </a:r>
            <a:r>
              <a:rPr lang="en-US" altLang="zh-CN"/>
              <a:t> three joints on that finger</a:t>
            </a:r>
            <a:endParaRPr lang="en-US" altLang="zh-CN"/>
          </a:p>
          <a:p>
            <a:pPr lvl="1"/>
            <a:endParaRPr lang="en-US" altLang="en-GB" b="1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1425" y="3757930"/>
            <a:ext cx="716915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uFillTx/>
                <a:latin typeface="Times New Roman" panose="02020603050405020304" charset="0"/>
              </a:rPr>
              <a:t>Hand Pose Estimation: A Survey </a:t>
            </a:r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(2019)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Depth-based Approach</a:t>
            </a:r>
            <a:endParaRPr lang="en-US" altLang="zh-CN"/>
          </a:p>
          <a:p>
            <a:pPr lvl="1"/>
            <a:r>
              <a:rPr lang="en-GB" altLang="en-US"/>
              <a:t>Robust 3</a:t>
            </a:r>
            <a:r>
              <a:rPr lang="en-US" altLang="en-GB"/>
              <a:t>D</a:t>
            </a:r>
            <a:r>
              <a:rPr lang="en-GB" altLang="en-US"/>
              <a:t> </a:t>
            </a:r>
            <a:r>
              <a:rPr lang="en-US" altLang="en-GB"/>
              <a:t>HPE</a:t>
            </a:r>
            <a:r>
              <a:rPr lang="en-GB" altLang="en-US"/>
              <a:t> in single depth images: from single-view cnn to multi-view </a:t>
            </a:r>
            <a:r>
              <a:rPr lang="en-US" altLang="en-GB"/>
              <a:t>CNN</a:t>
            </a:r>
            <a:r>
              <a:rPr lang="en-GB" altLang="en-US"/>
              <a:t>s </a:t>
            </a:r>
            <a:r>
              <a:rPr lang="en-US" altLang="en-GB"/>
              <a:t>(Ge et al., CVPR 2016)</a:t>
            </a:r>
            <a:endParaRPr lang="en-US" altLang="en-GB"/>
          </a:p>
          <a:p>
            <a:pPr lvl="2"/>
            <a:r>
              <a:rPr lang="en-US" altLang="en-GB"/>
              <a:t>A depth map of hand</a:t>
            </a:r>
            <a:endParaRPr lang="en-US" altLang="en-GB"/>
          </a:p>
          <a:p>
            <a:pPr lvl="2" algn="l"/>
            <a:r>
              <a:rPr lang="en-GB" altLang="en-US">
                <a:sym typeface="+mn-ea"/>
              </a:rPr>
              <a:t>Coordinate values of 21 hand joints</a:t>
            </a:r>
            <a:endParaRPr lang="en-GB" altLang="en-US"/>
          </a:p>
          <a:p>
            <a:pPr lvl="2"/>
            <a:r>
              <a:rPr lang="en-US" altLang="en-GB"/>
              <a:t>Send</a:t>
            </a:r>
            <a:r>
              <a:rPr lang="en-US" altLang="en-GB" b="1"/>
              <a:t> 3 perpendicular views</a:t>
            </a:r>
            <a:r>
              <a:rPr lang="en-US" altLang="en-GB"/>
              <a:t> of depth map into CNN, get </a:t>
            </a:r>
            <a:r>
              <a:rPr lang="en-US" altLang="en-GB" b="1"/>
              <a:t>probability</a:t>
            </a:r>
            <a:r>
              <a:rPr lang="en-US" altLang="en-GB"/>
              <a:t> of each joint in each xy, xz and yz planes, and fuse them by multiplying them</a:t>
            </a:r>
            <a:endParaRPr lang="en-US" altLang="en-GB"/>
          </a:p>
          <a:p>
            <a:pPr lvl="1"/>
            <a:endParaRPr lang="en-US" altLang="en-GB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735" y="4291965"/>
            <a:ext cx="4747895" cy="2534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6274</Words>
  <Application>WPS 演示</Application>
  <PresentationFormat>宽屏</PresentationFormat>
  <Paragraphs>341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Office 主题</vt:lpstr>
      <vt:lpstr>Hand Pose Estimation </vt:lpstr>
      <vt:lpstr>Overview</vt:lpstr>
      <vt:lpstr>PowerPoint 演示文稿</vt:lpstr>
      <vt:lpstr>Hand Pose Estimation: A Survey (2019)</vt:lpstr>
      <vt:lpstr>Hand Pose Estimation: A Survey (2019)</vt:lpstr>
      <vt:lpstr>Hand Pose Estimation: A Survey (2019)</vt:lpstr>
      <vt:lpstr>Hand Pose Estimation: A Survey (2019)</vt:lpstr>
      <vt:lpstr>Hand Pose Estimation: A Survey (2019)</vt:lpstr>
      <vt:lpstr>Hand Pose Estimation: A Survey (2019)</vt:lpstr>
      <vt:lpstr>Hand Pose Estimation: A Survey (2019)</vt:lpstr>
      <vt:lpstr>Hand Pose Estimation: A Survey (2019)</vt:lpstr>
      <vt:lpstr>Hand Pose Estimation: A Survey (2019)</vt:lpstr>
      <vt:lpstr>Hand Pose Estimation: A Survey (2019)</vt:lpstr>
      <vt:lpstr>Hand Pose Estimation: A Survey (2019)</vt:lpstr>
      <vt:lpstr>Hand Pose Estimation: A Survey (2019)</vt:lpstr>
      <vt:lpstr>PowerPoint 演示文稿</vt:lpstr>
      <vt:lpstr>H+O (CVPR 2019 Oral)</vt:lpstr>
      <vt:lpstr>H+O (CVPR 2019 Oral)</vt:lpstr>
      <vt:lpstr>H+O (CVPR 2019 Oral)</vt:lpstr>
      <vt:lpstr>H+O (CVPR 2019 Oral)</vt:lpstr>
      <vt:lpstr>H+O (CVPR 2019 Oral)</vt:lpstr>
      <vt:lpstr>YOLOv2</vt:lpstr>
      <vt:lpstr>H+O (CVPR 2019 Oral)</vt:lpstr>
      <vt:lpstr>H+O (CVPR 2019 Oral)</vt:lpstr>
      <vt:lpstr>H+O (CVPR 2019 Oral)</vt:lpstr>
      <vt:lpstr>H+O (CVPR 2019 Oral)</vt:lpstr>
      <vt:lpstr>H+O (CVPR 2019 Oral)</vt:lpstr>
      <vt:lpstr>H+O (CVPR 2019 Oral)</vt:lpstr>
      <vt:lpstr>H+O (CVPR 2019 Oral)</vt:lpstr>
      <vt:lpstr>H+O (CVPR 2019 Oral)</vt:lpstr>
      <vt:lpstr>H+O (CVPR 2019 Oral)</vt:lpstr>
      <vt:lpstr>H+O (CVPR 2019 Oral)</vt:lpstr>
      <vt:lpstr>H+O (CVPR 2019 Oral)</vt:lpstr>
      <vt:lpstr>FingerTrak (ECCV 2020)</vt:lpstr>
      <vt:lpstr>FingerTrak (ECCV 2020)</vt:lpstr>
      <vt:lpstr>FingerTrak (ECCV 2020)</vt:lpstr>
      <vt:lpstr>FingerTrak (ECCV 2020)</vt:lpstr>
      <vt:lpstr>FingerTrak (ECCV 2020)</vt:lpstr>
      <vt:lpstr>FingerTrak (ECCV 2020)</vt:lpstr>
      <vt:lpstr>FingerTrak (ECCV 2020)</vt:lpstr>
      <vt:lpstr>FingerTrak (ECCV 2020)</vt:lpstr>
      <vt:lpstr>FingerTrak (ECCV 2020)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周大侠</cp:lastModifiedBy>
  <cp:revision>584</cp:revision>
  <dcterms:created xsi:type="dcterms:W3CDTF">2020-08-20T12:17:00Z</dcterms:created>
  <dcterms:modified xsi:type="dcterms:W3CDTF">2020-08-27T13:17:43Z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